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6" r:id="rId1"/>
  </p:sldMasterIdLst>
  <p:notesMasterIdLst>
    <p:notesMasterId r:id="rId21"/>
  </p:notesMasterIdLst>
  <p:sldIdLst>
    <p:sldId id="256" r:id="rId2"/>
    <p:sldId id="257" r:id="rId3"/>
    <p:sldId id="287" r:id="rId4"/>
    <p:sldId id="259" r:id="rId5"/>
    <p:sldId id="278" r:id="rId6"/>
    <p:sldId id="277" r:id="rId7"/>
    <p:sldId id="288" r:id="rId8"/>
    <p:sldId id="286" r:id="rId9"/>
    <p:sldId id="290" r:id="rId10"/>
    <p:sldId id="283" r:id="rId11"/>
    <p:sldId id="284" r:id="rId12"/>
    <p:sldId id="285" r:id="rId13"/>
    <p:sldId id="294" r:id="rId14"/>
    <p:sldId id="291" r:id="rId15"/>
    <p:sldId id="296" r:id="rId16"/>
    <p:sldId id="297" r:id="rId17"/>
    <p:sldId id="295" r:id="rId18"/>
    <p:sldId id="281" r:id="rId19"/>
    <p:sldId id="28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65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5" autoAdjust="0"/>
    <p:restoredTop sz="84104" autoAdjust="0"/>
  </p:normalViewPr>
  <p:slideViewPr>
    <p:cSldViewPr snapToGrid="0">
      <p:cViewPr varScale="1">
        <p:scale>
          <a:sx n="123" d="100"/>
          <a:sy n="123" d="100"/>
        </p:scale>
        <p:origin x="1560" y="200"/>
      </p:cViewPr>
      <p:guideLst>
        <p:guide orient="horz" pos="1139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7660A-2ADD-48DF-964D-E7322DB8B88A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9089F-C789-4876-AC04-5FA5E19B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8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41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9E8E-495F-203E-FFA5-26B2C7EF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BC7FD3-D66E-68D7-9A39-47867F0D6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7D870166-1FBC-CC69-A016-71494571E35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aseline="0" dirty="0"/>
              </a:p>
              <a:p>
                <a:endParaRPr lang="en-US" dirty="0"/>
              </a:p>
              <a:p>
                <a:r>
                  <a:rPr lang="en-US" dirty="0"/>
                  <a:t>done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הייתי מחלק את זה לשני שקפים: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בראשון תראו כמו ב-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𝜆/2</a:t>
                </a:r>
                <a:r>
                  <a:rPr lang="en-US" baseline="0" dirty="0" smtClean="0"/>
                  <a:t> </a:t>
                </a:r>
                <a:r>
                  <a:rPr lang="he-IL" baseline="0" dirty="0" smtClean="0"/>
                  <a:t> וגם תסבירו למה העוצמה יורדת רק לחצי. 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בשני תראו את האקסצנטריטי.</a:t>
                </a:r>
                <a:endParaRPr lang="he-IL" baseline="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62557-7D0A-61FD-C8FC-BE14F09E42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3248-BF24-0005-46F4-0E980E92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9CF02-FB63-B562-CC1B-A55961D61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53D29D72-700F-EF37-6EB3-5C031E374AC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/>
                  <a:t>רפאל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he-IL" dirty="0"/>
                  <a:t>להסביר מה זה נקודה 0</a:t>
                </a:r>
              </a:p>
              <a:p>
                <a:r>
                  <a:rPr lang="he-IL" dirty="0"/>
                  <a:t>להוסיף את ההעברה על אותו גרף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הייתי מחלק את זה לשני שקפים: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בראשון תראו כמו ב-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𝜆/2</a:t>
                </a:r>
                <a:r>
                  <a:rPr lang="en-US" baseline="0" dirty="0" smtClean="0"/>
                  <a:t> </a:t>
                </a:r>
                <a:r>
                  <a:rPr lang="he-IL" baseline="0" dirty="0" smtClean="0"/>
                  <a:t> וגם תסבירו למה העוצמה יורדת רק לחצי. 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בשני תראו את האקסצנטריטי.</a:t>
                </a:r>
                <a:endParaRPr lang="he-IL" baseline="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97AD-07D7-112E-8FF0-A4E716359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2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DFC89-21FA-110C-AFCC-A5273B58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11640-D097-FE6F-6AC3-532A9BFF0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72EEA-9BFE-B7EF-AAF0-16D12BBC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/>
              <a:t>רפאל</a:t>
            </a:r>
          </a:p>
          <a:p>
            <a:endParaRPr lang="en-US" dirty="0"/>
          </a:p>
          <a:p>
            <a:endParaRPr lang="en-US" dirty="0"/>
          </a:p>
          <a:p>
            <a:r>
              <a:rPr lang="he-IL" dirty="0"/>
              <a:t>להסביר מה זה נקודה 0</a:t>
            </a:r>
          </a:p>
          <a:p>
            <a:r>
              <a:rPr lang="he-IL" dirty="0"/>
              <a:t>להוסיף את ההעברה על אותו גרף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50C04-814B-58B9-DC03-4E787CC4F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74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741B-7F0D-61D0-6F0E-096799520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F400A-4942-57B4-72D5-31D826D5A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D9E599AE-134D-E69C-C590-4CC3CA6DFD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/>
                  <a:t>רפאל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he-IL" dirty="0"/>
                  <a:t>להסביר מה זה נקודה 0</a:t>
                </a:r>
              </a:p>
              <a:p>
                <a:r>
                  <a:rPr lang="he-IL" dirty="0"/>
                  <a:t>להוסיף את ההעברה על אותו גרף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הייתי מחלק את זה לשני שקפים: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בראשון תראו כמו ב- </a:t>
                </a:r>
                <a:r>
                  <a:rPr lang="en-US" b="0" i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𝜆/2</a:t>
                </a:r>
                <a:r>
                  <a:rPr lang="en-US" baseline="0" dirty="0" smtClean="0"/>
                  <a:t> </a:t>
                </a:r>
                <a:r>
                  <a:rPr lang="he-IL" baseline="0" dirty="0" smtClean="0"/>
                  <a:t> וגם תסבירו למה העוצמה יורדת רק לחצי. 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בשני תראו את האקסצנטריטי.</a:t>
                </a:r>
                <a:endParaRPr lang="he-IL" baseline="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E1713-8AED-E493-513E-0BB55A618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34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9CD94-8971-6862-2C35-FB918208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823D6-C1F2-314E-D653-EC22FE703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95D5C-344D-F80E-7FF9-07FB611BD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/>
              <a:t>רפאל</a:t>
            </a:r>
          </a:p>
          <a:p>
            <a:endParaRPr lang="en-US" dirty="0"/>
          </a:p>
          <a:p>
            <a:endParaRPr lang="en-US" dirty="0"/>
          </a:p>
          <a:p>
            <a:r>
              <a:rPr lang="he-IL" dirty="0"/>
              <a:t>להסביר מה זה נקודה 0</a:t>
            </a:r>
          </a:p>
          <a:p>
            <a:r>
              <a:rPr lang="he-IL" dirty="0"/>
              <a:t>להוסיף את ההעברה על אותו גרף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AB71C-5524-57FA-8522-8250C66D19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3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48B5-6E90-9A46-4C8B-C25B00035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EEE7D-CB6F-34BD-9C50-1F6AC15CD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02F73-6186-B613-D0E8-C189F8379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/>
              <a:t>רפאל</a:t>
            </a:r>
          </a:p>
          <a:p>
            <a:endParaRPr lang="en-US" dirty="0"/>
          </a:p>
          <a:p>
            <a:endParaRPr lang="en-US" dirty="0"/>
          </a:p>
          <a:p>
            <a:r>
              <a:rPr lang="he-IL" dirty="0"/>
              <a:t>להסביר מה זה נקודה 0</a:t>
            </a:r>
          </a:p>
          <a:p>
            <a:r>
              <a:rPr lang="he-IL" dirty="0"/>
              <a:t>להוסיף את ההעברה על אותו גרף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21CDA-BA43-D553-17FB-D567E555D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71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C29C8-C8B8-B18B-80C4-1F430B3E8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48B1A-5E22-F313-81E5-D8931FD48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86511D-1ACA-2F82-8154-06EE610EE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/>
              <a:t>רפאל</a:t>
            </a:r>
          </a:p>
          <a:p>
            <a:endParaRPr lang="en-US" dirty="0"/>
          </a:p>
          <a:p>
            <a:endParaRPr lang="en-US" dirty="0"/>
          </a:p>
          <a:p>
            <a:r>
              <a:rPr lang="he-IL" dirty="0"/>
              <a:t>להסביר מה זה נקודה 0</a:t>
            </a:r>
          </a:p>
          <a:p>
            <a:r>
              <a:rPr lang="he-IL" dirty="0"/>
              <a:t>להוסיף את ההעברה על אותו גרף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38B76-0D30-9BDE-95FE-10960A0C06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87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D7443-C99F-3F60-FF4D-D7321C8C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BB135-78B0-C0B7-56E3-F5F2BE9E9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E6725-6D61-A9EE-B017-DDE0B1C14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ADE6F-5B14-6EF5-5A57-8546A131F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3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כללי:</a:t>
            </a:r>
          </a:p>
          <a:p>
            <a:pPr algn="r" rtl="1"/>
            <a:r>
              <a:rPr lang="he-IL" dirty="0"/>
              <a:t>להוסיף קו תיאוריה לגרפים</a:t>
            </a:r>
          </a:p>
          <a:p>
            <a:pPr algn="r" rtl="1"/>
            <a:r>
              <a:rPr lang="he-IL" dirty="0"/>
              <a:t>לסדר כותרות וצירים לגרפים</a:t>
            </a:r>
            <a:endParaRPr lang="en-US" dirty="0"/>
          </a:p>
          <a:p>
            <a:pPr algn="r" rtl="1"/>
            <a:r>
              <a:rPr lang="he-IL" dirty="0"/>
              <a:t>להוסיף ציורים של </a:t>
            </a:r>
            <a:r>
              <a:rPr lang="he-IL" dirty="0" err="1"/>
              <a:t>הסטאפ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9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1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75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כל הרכיבים האופטיים הם גבישים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מקדמי שבירה</a:t>
            </a:r>
            <a:endParaRPr lang="en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03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5B919-3A00-4A9F-75E4-B5FCD181A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25CE7-D1C4-96D6-A286-CD97277DA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BCDFD-69C1-805B-FD19-7C0B7597A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3CD62-75E1-3C17-C8CA-D9E54C337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87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4B3DD-19FC-8304-1218-2F2B6D49C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22ED9-84B1-04FE-853B-910B5F52C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7EB76E75-CA12-2CA7-E5F6-F39012B2007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algn="l" defTabSz="914400" rtl="0" eaLnBrk="1" latinLnBrk="0" hangingPunct="1"/>
                <a:r>
                  <a:rPr lang="he-IL" dirty="0"/>
                  <a:t>רפאל: להוסיף ציור </a:t>
                </a:r>
                <a:r>
                  <a:rPr lang="he-IL"/>
                  <a:t>של לייזר, מקטב, מדידה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כאן הייתי נותן דוגמה קודם כל לוקטור הקיטוב לאחר שהאור עבר מקטב בכיוון </a:t>
                </a:r>
                <a:r>
                  <a:rPr lang="en-US" baseline="0" dirty="0" smtClean="0"/>
                  <a:t>x</a:t>
                </a:r>
                <a:r>
                  <a:rPr lang="he-IL" baseline="0" dirty="0" smtClean="0"/>
                  <a:t> (כדאי לומר שהמקטב מטיל את וקטור הקיטוב על ציר מסויים). הכוונה היא שיהיה הסבר פשוט וברור למה שמקטב בודד עושה.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לאחר מכן אפשר לכתוב את קיטוב האור כפונקציה של זווית המקטב השני (אפשר גם לציין שזהו חוק מאלוס).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צריך לציין מה הזווית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𝜃</a:t>
                </a:r>
                <a:r>
                  <a:rPr lang="he-IL" baseline="0" dirty="0" smtClean="0"/>
                  <a:t> – ביחס למה היא נמדדה.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aseline="0" dirty="0" smtClean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צריך להסביר מהו </a:t>
                </a:r>
                <a:r>
                  <a:rPr lang="en-US" baseline="0" dirty="0" smtClean="0"/>
                  <a:t>extinction ratio</a:t>
                </a:r>
                <a:r>
                  <a:rPr lang="he-IL" baseline="0" dirty="0" smtClean="0"/>
                  <a:t> בעל-פה וגם לכצוב את הנוסחה.</a:t>
                </a:r>
                <a:endParaRPr lang="en-US" baseline="0" dirty="0" smtClean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בהקשר לשקף הבא – האם מצפים שהמקטב יעבוד בצורה זהה לתחום רחב של אורכי גל?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D0A28-D30E-3A21-DF98-E4DC8178ED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1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4FC61-A18D-3C19-216A-F47B94A5E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7E169-DAB9-04DE-BC17-C45E74C38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1EF25-19FF-E482-ABAA-148A2821C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התוצאה טובה יותר ב3 מקטבים מפני שהאור הנכנס למקטב השלישי מקוטב באופן טהור יותר (אבל לא בריבוע)</a:t>
            </a:r>
          </a:p>
          <a:p>
            <a:pPr marL="0" algn="r" defTabSz="914400" rtl="1" eaLnBrk="1" latinLnBrk="0" hangingPunct="1"/>
            <a:r>
              <a:rPr lang="he-IL" dirty="0"/>
              <a:t>הסיבה שאנחנו לא מקבלים תוצאה לפי הגדרות היצרן היא בעיה במקטב עצמו- אולי דפקטים קטנים בפולימרים)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7A37C-125C-F4CE-92A9-F12323FFE5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92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79C96-CE41-9CFB-BB66-F12137E02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2AA02-9460-6842-BB9C-C3121A7FD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FE865207-B9FD-94B0-6447-DCD1CC7E9E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/>
                  <a:t>להסביר שהלוחית משקפת את הקיטוב סביב הציר האופטי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aseline="0" dirty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aseline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כאן חשוב להסביר מהיא פלטת חצי אורך גל (האם ניתן לעשות פלטה כזאת מגביש יוניאקסיאלי? – קישור לרקע התאורטי).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האם פלטה כזאת תיתן תוצאה זהה עבור אור ירוק?</a:t>
                </a:r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aseline="0" dirty="0" smtClean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he-IL" baseline="0" dirty="0" smtClean="0"/>
                  <a:t>גם פה צריך לציין מהי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𝜃</a:t>
                </a:r>
                <a:r>
                  <a:rPr lang="he-IL" baseline="0" dirty="0" smtClean="0"/>
                  <a:t> – ביחס למה היא </a:t>
                </a:r>
                <a:r>
                  <a:rPr lang="he-IL" baseline="0" dirty="0" smtClean="0"/>
                  <a:t>נמדדה ומהי האויינטציה ההתחלתית של המקטבים.</a:t>
                </a:r>
                <a:endParaRPr lang="he-IL" baseline="0" dirty="0" smtClean="0"/>
              </a:p>
              <a:p>
                <a:pPr marL="0" marR="0" indent="0" algn="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he-IL" baseline="0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803CB-A2E8-8B6C-1326-14FB017527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9089F-C789-4876-AC04-5FA5E19B83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3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2093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7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31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051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25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3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8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4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792DE31-C558-4796-83AD-CAAE9BBE9637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4F6E700-EE1D-4839-A17E-8DF982886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7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glass&#10;&#10;Description automatically generated">
            <a:extLst>
              <a:ext uri="{FF2B5EF4-FFF2-40B4-BE49-F238E27FC236}">
                <a16:creationId xmlns:a16="http://schemas.microsoft.com/office/drawing/2014/main" id="{91492125-6DC8-C029-2AFF-280FC0C1E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1B8F231-5E07-F473-C59B-FC967DEE7B04}"/>
              </a:ext>
            </a:extLst>
          </p:cNvPr>
          <p:cNvSpPr txBox="1">
            <a:spLocks/>
          </p:cNvSpPr>
          <p:nvPr/>
        </p:nvSpPr>
        <p:spPr>
          <a:xfrm>
            <a:off x="2584311" y="-68826"/>
            <a:ext cx="941832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en-US" dirty="0">
                <a:solidFill>
                  <a:schemeClr val="bg1"/>
                </a:solidFill>
              </a:rPr>
              <a:t>Crystal optics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A14BC19-C286-BC93-6493-A976BC143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234" y="2922639"/>
            <a:ext cx="9418320" cy="1691640"/>
          </a:xfrm>
        </p:spPr>
        <p:txBody>
          <a:bodyPr>
            <a:normAutofit/>
          </a:bodyPr>
          <a:lstStyle/>
          <a:p>
            <a:pPr algn="ctr" rtl="1"/>
            <a:r>
              <a:rPr lang="en-US" sz="2800" dirty="0" err="1">
                <a:solidFill>
                  <a:schemeClr val="bg1"/>
                </a:solidFill>
              </a:rPr>
              <a:t>Presentors</a:t>
            </a:r>
            <a:r>
              <a:rPr lang="en-US" sz="2800" dirty="0">
                <a:solidFill>
                  <a:schemeClr val="bg1"/>
                </a:solidFill>
              </a:rPr>
              <a:t>: Raphael </a:t>
            </a:r>
            <a:r>
              <a:rPr lang="en-US" sz="2800" dirty="0" err="1">
                <a:solidFill>
                  <a:schemeClr val="bg1"/>
                </a:solidFill>
              </a:rPr>
              <a:t>zilberblat</a:t>
            </a:r>
            <a:r>
              <a:rPr lang="en-US" sz="2800" dirty="0">
                <a:solidFill>
                  <a:schemeClr val="bg1"/>
                </a:solidFill>
              </a:rPr>
              <a:t>, Ofek dadon</a:t>
            </a:r>
            <a:r>
              <a:rPr lang="he-IL" sz="2800" dirty="0">
                <a:solidFill>
                  <a:schemeClr val="bg1"/>
                </a:solidFill>
              </a:rPr>
              <a:t> </a:t>
            </a:r>
          </a:p>
          <a:p>
            <a:pPr algn="ctr" rtl="1"/>
            <a:r>
              <a:rPr lang="en-US" sz="2800" dirty="0" err="1">
                <a:solidFill>
                  <a:schemeClr val="bg1"/>
                </a:solidFill>
              </a:rPr>
              <a:t>Guidence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 err="1">
                <a:solidFill>
                  <a:schemeClr val="bg1"/>
                </a:solidFill>
              </a:rPr>
              <a:t>Idan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sthzeglowsky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1623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5D46F-DA39-8932-0D09-D9CC917F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14D7-591E-2F04-66C1-876F4AC08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87" y="-106149"/>
            <a:ext cx="9692640" cy="1325562"/>
          </a:xfrm>
        </p:spPr>
        <p:txBody>
          <a:bodyPr/>
          <a:lstStyle/>
          <a:p>
            <a:pPr rtl="1"/>
            <a:r>
              <a:rPr lang="en-US" u="sng" dirty="0"/>
              <a:t>Half Wave Plate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AE2C9-A78A-51B8-1A6B-0B0E48F4A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069" y="759301"/>
            <a:ext cx="5080000" cy="5080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03316D-12E1-E7A4-A7A5-1BA50BC08410}"/>
              </a:ext>
            </a:extLst>
          </p:cNvPr>
          <p:cNvSpPr txBox="1">
            <a:spLocks/>
          </p:cNvSpPr>
          <p:nvPr/>
        </p:nvSpPr>
        <p:spPr>
          <a:xfrm>
            <a:off x="914400" y="1747362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What is special in the peak/ low points?</a:t>
            </a:r>
            <a:endParaRPr lang="he-IL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E0D305-62B2-2AA6-D06E-EA3C82B21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8E353-F774-6AFD-C0D6-91ABBB2B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D5FA96-993D-E87A-8F25-4DDA9A042781}"/>
              </a:ext>
            </a:extLst>
          </p:cNvPr>
          <p:cNvSpPr/>
          <p:nvPr/>
        </p:nvSpPr>
        <p:spPr>
          <a:xfrm>
            <a:off x="3625340" y="4494742"/>
            <a:ext cx="278130" cy="81089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E9F32D-E486-BBAD-CE3E-A76F507DDD7B}"/>
              </a:ext>
            </a:extLst>
          </p:cNvPr>
          <p:cNvSpPr/>
          <p:nvPr/>
        </p:nvSpPr>
        <p:spPr>
          <a:xfrm>
            <a:off x="4411750" y="4491091"/>
            <a:ext cx="278130" cy="81089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E8A12F-199E-B4EB-70FA-5E5975D68ABE}"/>
              </a:ext>
            </a:extLst>
          </p:cNvPr>
          <p:cNvSpPr/>
          <p:nvPr/>
        </p:nvSpPr>
        <p:spPr>
          <a:xfrm>
            <a:off x="939800" y="4769539"/>
            <a:ext cx="890270" cy="25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FB3D53-D4ED-3516-F986-4DD96EBE10EE}"/>
              </a:ext>
            </a:extLst>
          </p:cNvPr>
          <p:cNvSpPr/>
          <p:nvPr/>
        </p:nvSpPr>
        <p:spPr>
          <a:xfrm>
            <a:off x="1828800" y="4856534"/>
            <a:ext cx="102870" cy="95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1D2987-3C50-7425-3C69-677E8D078BB5}"/>
              </a:ext>
            </a:extLst>
          </p:cNvPr>
          <p:cNvSpPr/>
          <p:nvPr/>
        </p:nvSpPr>
        <p:spPr>
          <a:xfrm>
            <a:off x="2853037" y="4498394"/>
            <a:ext cx="278130" cy="81089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2" name="Flowchart: Or 11">
            <a:extLst>
              <a:ext uri="{FF2B5EF4-FFF2-40B4-BE49-F238E27FC236}">
                <a16:creationId xmlns:a16="http://schemas.microsoft.com/office/drawing/2014/main" id="{2E89281A-E1A9-CB52-BC90-09183607E24E}"/>
              </a:ext>
            </a:extLst>
          </p:cNvPr>
          <p:cNvSpPr/>
          <p:nvPr/>
        </p:nvSpPr>
        <p:spPr>
          <a:xfrm>
            <a:off x="5375870" y="4530144"/>
            <a:ext cx="755015" cy="746760"/>
          </a:xfrm>
          <a:prstGeom prst="flowChar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24D0DE-930A-FD2E-713F-003E33C768A7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917065" y="4904159"/>
            <a:ext cx="3769485" cy="38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tar: 4 Points 14">
            <a:extLst>
              <a:ext uri="{FF2B5EF4-FFF2-40B4-BE49-F238E27FC236}">
                <a16:creationId xmlns:a16="http://schemas.microsoft.com/office/drawing/2014/main" id="{10B94801-9A39-E504-F552-F0D3D406AFDD}"/>
              </a:ext>
            </a:extLst>
          </p:cNvPr>
          <p:cNvSpPr/>
          <p:nvPr/>
        </p:nvSpPr>
        <p:spPr>
          <a:xfrm>
            <a:off x="5686550" y="4816529"/>
            <a:ext cx="166370" cy="182880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6" name="Text Box 2">
            <a:extLst>
              <a:ext uri="{FF2B5EF4-FFF2-40B4-BE49-F238E27FC236}">
                <a16:creationId xmlns:a16="http://schemas.microsoft.com/office/drawing/2014/main" id="{20EDF4F3-D981-A778-4875-8DD55EA6A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3632" y="5715794"/>
            <a:ext cx="145415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Crossed Polarizers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Box 1">
            <a:extLst>
              <a:ext uri="{FF2B5EF4-FFF2-40B4-BE49-F238E27FC236}">
                <a16:creationId xmlns:a16="http://schemas.microsoft.com/office/drawing/2014/main" id="{523F9B4E-1265-118B-6284-B0E6E9F74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230" y="4133847"/>
            <a:ext cx="145415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Measuring Device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790A44-CDB2-EC08-F19F-A806898D517E}"/>
              </a:ext>
            </a:extLst>
          </p:cNvPr>
          <p:cNvCxnSpPr>
            <a:cxnSpLocks/>
            <a:stCxn id="11" idx="4"/>
            <a:endCxn id="16" idx="0"/>
          </p:cNvCxnSpPr>
          <p:nvPr/>
        </p:nvCxnSpPr>
        <p:spPr>
          <a:xfrm>
            <a:off x="2992102" y="5309289"/>
            <a:ext cx="818605" cy="406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ECE467-C04F-86DF-6135-1E94C87044E0}"/>
              </a:ext>
            </a:extLst>
          </p:cNvPr>
          <p:cNvCxnSpPr>
            <a:cxnSpLocks/>
            <a:stCxn id="7" idx="4"/>
            <a:endCxn id="16" idx="0"/>
          </p:cNvCxnSpPr>
          <p:nvPr/>
        </p:nvCxnSpPr>
        <p:spPr>
          <a:xfrm flipH="1">
            <a:off x="3810707" y="5301986"/>
            <a:ext cx="740108" cy="413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7068FC-1574-596C-B1E3-AC4B118924E9}"/>
              </a:ext>
            </a:extLst>
          </p:cNvPr>
          <p:cNvSpPr txBox="1"/>
          <p:nvPr/>
        </p:nvSpPr>
        <p:spPr>
          <a:xfrm>
            <a:off x="3498362" y="4166985"/>
            <a:ext cx="624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HWP</a:t>
            </a:r>
          </a:p>
        </p:txBody>
      </p:sp>
      <p:sp>
        <p:nvSpPr>
          <p:cNvPr id="26" name="Text Box 8">
            <a:extLst>
              <a:ext uri="{FF2B5EF4-FFF2-40B4-BE49-F238E27FC236}">
                <a16:creationId xmlns:a16="http://schemas.microsoft.com/office/drawing/2014/main" id="{9E565F77-976F-2F48-5F66-AE289D0A9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087" y="4136182"/>
            <a:ext cx="747713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Laser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22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FDDD1-48A8-B423-540B-DDC33799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415E-9453-0C9A-D671-73D01CDC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502" y="-110187"/>
            <a:ext cx="9692640" cy="1325562"/>
          </a:xfrm>
        </p:spPr>
        <p:txBody>
          <a:bodyPr/>
          <a:lstStyle/>
          <a:p>
            <a:pPr rtl="1"/>
            <a:r>
              <a:rPr lang="en-US" u="sng" dirty="0"/>
              <a:t>Quarter Wave 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3">
                <a:extLst>
                  <a:ext uri="{FF2B5EF4-FFF2-40B4-BE49-F238E27FC236}">
                    <a16:creationId xmlns:a16="http://schemas.microsoft.com/office/drawing/2014/main" id="{7212F2D5-C00C-679C-DBBC-0016F62D5F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𝑒𝑐𝑐𝑒𝑛𝑡𝑟𝑖𝑐𝑖𝑡𝑦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he-IL" sz="2800" dirty="0"/>
              </a:p>
              <a:p>
                <a:endParaRPr lang="en-IL" sz="2800" dirty="0"/>
              </a:p>
            </p:txBody>
          </p:sp>
        </mc:Choice>
        <mc:Fallback xmlns="">
          <p:sp>
            <p:nvSpPr>
              <p:cNvPr id="4" name="מציין מיקום תוכן 3">
                <a:extLst>
                  <a:ext uri="{FF2B5EF4-FFF2-40B4-BE49-F238E27FC236}">
                    <a16:creationId xmlns:a16="http://schemas.microsoft.com/office/drawing/2014/main" id="{7212F2D5-C00C-679C-DBBC-0016F62D5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72CB3B4-6884-961A-5747-39C37D2F5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" t="6885" r="7050" b="4315"/>
          <a:stretch/>
        </p:blipFill>
        <p:spPr>
          <a:xfrm>
            <a:off x="6500536" y="1410388"/>
            <a:ext cx="4514340" cy="45623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1D1937-D5B1-99B0-DC40-12063436B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5D2FB-F6A4-EC8D-4E94-078E98B4E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6C3730-9BB4-F554-5A5C-188C73A0E2C0}"/>
              </a:ext>
            </a:extLst>
          </p:cNvPr>
          <p:cNvSpPr/>
          <p:nvPr/>
        </p:nvSpPr>
        <p:spPr>
          <a:xfrm>
            <a:off x="3759785" y="4603384"/>
            <a:ext cx="278130" cy="810895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0EDB27-CEBD-D95D-661B-155FBA6F7F5B}"/>
              </a:ext>
            </a:extLst>
          </p:cNvPr>
          <p:cNvSpPr/>
          <p:nvPr/>
        </p:nvSpPr>
        <p:spPr>
          <a:xfrm>
            <a:off x="4546195" y="4599733"/>
            <a:ext cx="278130" cy="81089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7CA5D-EFED-785F-EBA7-6223F614FB29}"/>
              </a:ext>
            </a:extLst>
          </p:cNvPr>
          <p:cNvSpPr/>
          <p:nvPr/>
        </p:nvSpPr>
        <p:spPr>
          <a:xfrm>
            <a:off x="1074245" y="4878181"/>
            <a:ext cx="890270" cy="25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A0AA47-1F89-EEC6-7744-EA780CEC17B2}"/>
              </a:ext>
            </a:extLst>
          </p:cNvPr>
          <p:cNvSpPr/>
          <p:nvPr/>
        </p:nvSpPr>
        <p:spPr>
          <a:xfrm>
            <a:off x="1963245" y="4965176"/>
            <a:ext cx="102870" cy="95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CDF4CB-3701-EBE3-501D-129C297F9D91}"/>
              </a:ext>
            </a:extLst>
          </p:cNvPr>
          <p:cNvSpPr/>
          <p:nvPr/>
        </p:nvSpPr>
        <p:spPr>
          <a:xfrm>
            <a:off x="2987482" y="4607036"/>
            <a:ext cx="278130" cy="81089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3" name="Flowchart: Or 12">
            <a:extLst>
              <a:ext uri="{FF2B5EF4-FFF2-40B4-BE49-F238E27FC236}">
                <a16:creationId xmlns:a16="http://schemas.microsoft.com/office/drawing/2014/main" id="{0528FD49-A89F-E67A-698E-24E53EF6A4EF}"/>
              </a:ext>
            </a:extLst>
          </p:cNvPr>
          <p:cNvSpPr/>
          <p:nvPr/>
        </p:nvSpPr>
        <p:spPr>
          <a:xfrm>
            <a:off x="5510315" y="4638786"/>
            <a:ext cx="755015" cy="746760"/>
          </a:xfrm>
          <a:prstGeom prst="flowChar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A88AFC-2B0E-77A6-BD38-92F17CEB1C2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051510" y="5012801"/>
            <a:ext cx="3769485" cy="38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tar: 4 Points 14">
            <a:extLst>
              <a:ext uri="{FF2B5EF4-FFF2-40B4-BE49-F238E27FC236}">
                <a16:creationId xmlns:a16="http://schemas.microsoft.com/office/drawing/2014/main" id="{00E5B972-F951-EED5-8740-5D76DF9D7087}"/>
              </a:ext>
            </a:extLst>
          </p:cNvPr>
          <p:cNvSpPr/>
          <p:nvPr/>
        </p:nvSpPr>
        <p:spPr>
          <a:xfrm>
            <a:off x="5820995" y="4925171"/>
            <a:ext cx="166370" cy="182880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B136D0-D36E-BDAF-98A8-78E8B8241413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3126547" y="5417931"/>
            <a:ext cx="818605" cy="406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FFE7F1-342F-BC26-526B-54B4458EA53B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3945152" y="5410628"/>
            <a:ext cx="740108" cy="413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D41CA3-5FCE-22FD-BAD8-80612104DF1D}"/>
              </a:ext>
            </a:extLst>
          </p:cNvPr>
          <p:cNvSpPr txBox="1"/>
          <p:nvPr/>
        </p:nvSpPr>
        <p:spPr>
          <a:xfrm>
            <a:off x="3645840" y="4247683"/>
            <a:ext cx="624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QWP</a:t>
            </a: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91813413-FAF0-5C6B-F3AB-65F7855CA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1110" y="5856819"/>
            <a:ext cx="145415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Crossed Polarizers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315AE3C3-5FDC-DBBB-D636-B0EE07617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5529" y="4251487"/>
            <a:ext cx="747713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Laser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 Box 1">
            <a:extLst>
              <a:ext uri="{FF2B5EF4-FFF2-40B4-BE49-F238E27FC236}">
                <a16:creationId xmlns:a16="http://schemas.microsoft.com/office/drawing/2014/main" id="{28ADFF5E-411E-D9AA-ACCF-D38EC9682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747" y="4235613"/>
            <a:ext cx="145415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Measuring Device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737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2EE00-1E40-E0B5-E6E9-748E8F8C2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AE76475-5FC2-B25A-EC49-170CFA684170}"/>
              </a:ext>
            </a:extLst>
          </p:cNvPr>
          <p:cNvSpPr/>
          <p:nvPr/>
        </p:nvSpPr>
        <p:spPr>
          <a:xfrm>
            <a:off x="3095498" y="4803565"/>
            <a:ext cx="1032095" cy="810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E84B3-19A9-D6E9-EEDA-A42718630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130" y="-253321"/>
            <a:ext cx="9692640" cy="1325562"/>
          </a:xfrm>
        </p:spPr>
        <p:txBody>
          <a:bodyPr/>
          <a:lstStyle/>
          <a:p>
            <a:pPr rtl="1"/>
            <a:r>
              <a:rPr lang="en-US" u="sng" dirty="0"/>
              <a:t>Opto-isolator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3">
                <a:extLst>
                  <a:ext uri="{FF2B5EF4-FFF2-40B4-BE49-F238E27FC236}">
                    <a16:creationId xmlns:a16="http://schemas.microsoft.com/office/drawing/2014/main" id="{F02FEFEC-16F0-30A4-4273-C6102C20E0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44431" y="1019801"/>
                <a:ext cx="4480560" cy="3316907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reflected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into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laser</m:t>
                    </m:r>
                    <m:r>
                      <a:rPr lang="en-US" sz="27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700" i="0">
                        <a:latin typeface="Cambria Math" panose="02040503050406030204" pitchFamily="18" charset="0"/>
                      </a:rPr>
                      <m:t>cavity</m:t>
                    </m:r>
                  </m:oMath>
                </a14:m>
                <a:endParaRPr lang="en-US" sz="2700" dirty="0"/>
              </a:p>
              <a:p>
                <a:r>
                  <a:rPr lang="en-US" sz="2800" b="0" dirty="0"/>
                  <a:t>An effective opto</a:t>
                </a:r>
                <a:r>
                  <a:rPr lang="en-US" sz="2800" dirty="0"/>
                  <a:t>-isolator can be achieved when placing the QWP in either 0,90 degrees orientation</a:t>
                </a:r>
                <a:endParaRPr lang="en-US" sz="2800" b="0" dirty="0"/>
              </a:p>
              <a:p>
                <a:r>
                  <a:rPr lang="en-US" sz="2800" dirty="0"/>
                  <a:t>Measured and Theoretical Fresnel Coefficients of the entire system at 0 degrees(minimum reflection):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=1.5⋅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±4.3⋅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=2.1⋅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=0.36±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=0.335</m:t>
                    </m:r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4" name="מציין מיקום תוכן 3">
                <a:extLst>
                  <a:ext uri="{FF2B5EF4-FFF2-40B4-BE49-F238E27FC236}">
                    <a16:creationId xmlns:a16="http://schemas.microsoft.com/office/drawing/2014/main" id="{F02FEFEC-16F0-30A4-4273-C6102C20E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44431" y="1019801"/>
                <a:ext cx="4480560" cy="3316907"/>
              </a:xfrm>
              <a:blipFill>
                <a:blip r:embed="rId3"/>
                <a:stretch>
                  <a:fillRect l="-847" r="-59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D4C735-F512-BF1D-B585-76537BDB1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459" y="519735"/>
            <a:ext cx="5080000" cy="50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6B750B-22C3-F2AE-D738-7F9837D3B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4D4A13-4941-5750-1FE9-08A3334D9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C23FE1-E37C-EF3A-A2B9-6BA2937CDE77}"/>
              </a:ext>
            </a:extLst>
          </p:cNvPr>
          <p:cNvSpPr/>
          <p:nvPr/>
        </p:nvSpPr>
        <p:spPr>
          <a:xfrm>
            <a:off x="4542409" y="4800103"/>
            <a:ext cx="278130" cy="810895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A12F6-D67F-90DF-5D9A-CDC15054E569}"/>
              </a:ext>
            </a:extLst>
          </p:cNvPr>
          <p:cNvSpPr/>
          <p:nvPr/>
        </p:nvSpPr>
        <p:spPr>
          <a:xfrm>
            <a:off x="914400" y="5049165"/>
            <a:ext cx="890270" cy="25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6E8241-58F1-FF98-C2D3-09697DDEA44C}"/>
              </a:ext>
            </a:extLst>
          </p:cNvPr>
          <p:cNvSpPr/>
          <p:nvPr/>
        </p:nvSpPr>
        <p:spPr>
          <a:xfrm>
            <a:off x="1803400" y="5136160"/>
            <a:ext cx="102870" cy="95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A70D07-3CFE-6B49-9043-D6ABB624F39F}"/>
              </a:ext>
            </a:extLst>
          </p:cNvPr>
          <p:cNvSpPr/>
          <p:nvPr/>
        </p:nvSpPr>
        <p:spPr>
          <a:xfrm>
            <a:off x="2267842" y="4763701"/>
            <a:ext cx="278130" cy="81089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5" name="Flowchart: Or 14">
            <a:extLst>
              <a:ext uri="{FF2B5EF4-FFF2-40B4-BE49-F238E27FC236}">
                <a16:creationId xmlns:a16="http://schemas.microsoft.com/office/drawing/2014/main" id="{D3AB9031-AAAD-4A36-447B-94C924E13CE0}"/>
              </a:ext>
            </a:extLst>
          </p:cNvPr>
          <p:cNvSpPr/>
          <p:nvPr/>
        </p:nvSpPr>
        <p:spPr>
          <a:xfrm>
            <a:off x="3294671" y="6195592"/>
            <a:ext cx="594682" cy="567004"/>
          </a:xfrm>
          <a:prstGeom prst="flowChar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EC57FA-81AF-8A86-696C-C40FE70BD787}"/>
              </a:ext>
            </a:extLst>
          </p:cNvPr>
          <p:cNvCxnSpPr>
            <a:cxnSpLocks/>
          </p:cNvCxnSpPr>
          <p:nvPr/>
        </p:nvCxnSpPr>
        <p:spPr>
          <a:xfrm>
            <a:off x="1878168" y="5183149"/>
            <a:ext cx="3769485" cy="38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tar: 4 Points 16">
            <a:extLst>
              <a:ext uri="{FF2B5EF4-FFF2-40B4-BE49-F238E27FC236}">
                <a16:creationId xmlns:a16="http://schemas.microsoft.com/office/drawing/2014/main" id="{6540757E-221E-C7BC-21F1-1C0391161C55}"/>
              </a:ext>
            </a:extLst>
          </p:cNvPr>
          <p:cNvSpPr/>
          <p:nvPr/>
        </p:nvSpPr>
        <p:spPr>
          <a:xfrm>
            <a:off x="3508827" y="6400800"/>
            <a:ext cx="166370" cy="182880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09B7AE-8DF1-5E7D-0E11-AC27FF35089A}"/>
              </a:ext>
            </a:extLst>
          </p:cNvPr>
          <p:cNvSpPr txBox="1"/>
          <p:nvPr/>
        </p:nvSpPr>
        <p:spPr>
          <a:xfrm>
            <a:off x="4453360" y="4452691"/>
            <a:ext cx="624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QWP</a:t>
            </a:r>
          </a:p>
        </p:txBody>
      </p:sp>
      <p:sp>
        <p:nvSpPr>
          <p:cNvPr id="21" name="Text Box 2">
            <a:extLst>
              <a:ext uri="{FF2B5EF4-FFF2-40B4-BE49-F238E27FC236}">
                <a16:creationId xmlns:a16="http://schemas.microsoft.com/office/drawing/2014/main" id="{5D3209F5-E28A-D4BD-40AE-56F882A45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609" y="4434136"/>
            <a:ext cx="85816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Polarizer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2A80A0A2-1382-0CF2-1A70-7BC23E697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9" y="4428551"/>
            <a:ext cx="747713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Laser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Box 1">
            <a:extLst>
              <a:ext uri="{FF2B5EF4-FFF2-40B4-BE49-F238E27FC236}">
                <a16:creationId xmlns:a16="http://schemas.microsoft.com/office/drawing/2014/main" id="{9C3DA000-6ED8-2035-4672-A53EFCC14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670" y="6193344"/>
            <a:ext cx="145415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Measuring Devices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Flowchart: Or 23">
            <a:extLst>
              <a:ext uri="{FF2B5EF4-FFF2-40B4-BE49-F238E27FC236}">
                <a16:creationId xmlns:a16="http://schemas.microsoft.com/office/drawing/2014/main" id="{1ADE9CB0-74AC-0F2F-33D1-64EF40E201E4}"/>
              </a:ext>
            </a:extLst>
          </p:cNvPr>
          <p:cNvSpPr/>
          <p:nvPr/>
        </p:nvSpPr>
        <p:spPr>
          <a:xfrm>
            <a:off x="1388786" y="5439111"/>
            <a:ext cx="594682" cy="567004"/>
          </a:xfrm>
          <a:prstGeom prst="flowChar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25" name="Star: 4 Points 24">
            <a:extLst>
              <a:ext uri="{FF2B5EF4-FFF2-40B4-BE49-F238E27FC236}">
                <a16:creationId xmlns:a16="http://schemas.microsoft.com/office/drawing/2014/main" id="{9CD2DCEE-9EE9-F694-4F99-B23A82BA30BF}"/>
              </a:ext>
            </a:extLst>
          </p:cNvPr>
          <p:cNvSpPr/>
          <p:nvPr/>
        </p:nvSpPr>
        <p:spPr>
          <a:xfrm>
            <a:off x="1605144" y="5627507"/>
            <a:ext cx="166370" cy="182880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7D4C6-42AB-9DDE-9150-20B6CF4AFB04}"/>
              </a:ext>
            </a:extLst>
          </p:cNvPr>
          <p:cNvSpPr txBox="1"/>
          <p:nvPr/>
        </p:nvSpPr>
        <p:spPr>
          <a:xfrm>
            <a:off x="3294671" y="4452691"/>
            <a:ext cx="5946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PBS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0508B6-2987-3D5F-464D-02489B37BB2E}"/>
              </a:ext>
            </a:extLst>
          </p:cNvPr>
          <p:cNvSpPr/>
          <p:nvPr/>
        </p:nvSpPr>
        <p:spPr>
          <a:xfrm>
            <a:off x="5664359" y="4763700"/>
            <a:ext cx="278130" cy="810895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6EB183-9C2D-E058-37D0-E9AC24A7A72C}"/>
              </a:ext>
            </a:extLst>
          </p:cNvPr>
          <p:cNvSpPr txBox="1"/>
          <p:nvPr/>
        </p:nvSpPr>
        <p:spPr>
          <a:xfrm>
            <a:off x="5483936" y="4428148"/>
            <a:ext cx="624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Mirror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3DF30E-BFE1-BDA6-9273-681248089867}"/>
              </a:ext>
            </a:extLst>
          </p:cNvPr>
          <p:cNvCxnSpPr>
            <a:cxnSpLocks/>
          </p:cNvCxnSpPr>
          <p:nvPr/>
        </p:nvCxnSpPr>
        <p:spPr>
          <a:xfrm flipV="1">
            <a:off x="3611545" y="5266749"/>
            <a:ext cx="2092581" cy="1723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E40711-0718-7954-6E3F-FC204EE01D52}"/>
              </a:ext>
            </a:extLst>
          </p:cNvPr>
          <p:cNvCxnSpPr>
            <a:cxnSpLocks/>
            <a:stCxn id="25" idx="1"/>
          </p:cNvCxnSpPr>
          <p:nvPr/>
        </p:nvCxnSpPr>
        <p:spPr>
          <a:xfrm flipV="1">
            <a:off x="1605144" y="5439951"/>
            <a:ext cx="2006401" cy="27899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E4ACF5C-A1F1-8C1B-898B-F5268B77074F}"/>
              </a:ext>
            </a:extLst>
          </p:cNvPr>
          <p:cNvSpPr txBox="1"/>
          <p:nvPr/>
        </p:nvSpPr>
        <p:spPr>
          <a:xfrm>
            <a:off x="3772509" y="5797196"/>
            <a:ext cx="1286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Transmitted Beam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3717E9-5388-BE4A-0240-917AFDB01446}"/>
              </a:ext>
            </a:extLst>
          </p:cNvPr>
          <p:cNvSpPr txBox="1"/>
          <p:nvPr/>
        </p:nvSpPr>
        <p:spPr>
          <a:xfrm>
            <a:off x="2050198" y="5741251"/>
            <a:ext cx="1286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Reflected Beam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6CB6ED-4849-1895-0A86-ABCF0FFB6CB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3592012" y="5439111"/>
            <a:ext cx="1699" cy="9616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67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99D84-8BE9-19B0-DD51-DDA1FBAC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9D0A4B-FBCC-0421-CB58-841B41CD0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07FD7-858B-0BD1-31EF-49AEC9083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399" y="103001"/>
            <a:ext cx="5997678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u="sng" dirty="0" err="1"/>
              <a:t>Conoscopy</a:t>
            </a:r>
            <a:endParaRPr lang="en-US" u="sn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BB35B6-C3CF-F272-AAC4-0D34B007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5E6D-B86F-2496-D385-73CA65320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50" y="3228778"/>
            <a:ext cx="9790382" cy="3263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3BC78-1E88-AD58-554C-9934BB4B55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508" t="3416" r="24964" b="2162"/>
          <a:stretch/>
        </p:blipFill>
        <p:spPr>
          <a:xfrm>
            <a:off x="4716854" y="103001"/>
            <a:ext cx="4798337" cy="28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4E48E-1DFB-C339-46A7-59F053E8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D019-3AB0-2E68-3BB4-CA4E0A0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76574"/>
            <a:ext cx="9692640" cy="1325562"/>
          </a:xfrm>
        </p:spPr>
        <p:txBody>
          <a:bodyPr/>
          <a:lstStyle/>
          <a:p>
            <a:pPr rtl="1"/>
            <a:r>
              <a:rPr lang="en-US" u="sng" dirty="0" err="1"/>
              <a:t>Conoscopy</a:t>
            </a:r>
            <a:r>
              <a:rPr lang="en-US" u="sng" dirty="0"/>
              <a:t>- 405 nm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C6D2AE-8541-8099-E9F1-DFCB3A442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6CCB88-6CF4-6833-3D08-C30336C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FA570C-C317-2266-4DFC-444EF08A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24" y="1891685"/>
            <a:ext cx="7064003" cy="4238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7E8E0F-E2CE-2E01-01E6-ED9B8BC10A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07" t="7063" r="38101" b="10396"/>
          <a:stretch/>
        </p:blipFill>
        <p:spPr>
          <a:xfrm>
            <a:off x="1071718" y="1521625"/>
            <a:ext cx="2755720" cy="52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81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F16B2-C933-5C44-398D-2604AAAD3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D445-B57E-AE26-726C-DC15879B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76574"/>
            <a:ext cx="9692640" cy="1325562"/>
          </a:xfrm>
        </p:spPr>
        <p:txBody>
          <a:bodyPr/>
          <a:lstStyle/>
          <a:p>
            <a:pPr rtl="1"/>
            <a:r>
              <a:rPr lang="en-US" u="sng" dirty="0" err="1"/>
              <a:t>Conoscopy</a:t>
            </a:r>
            <a:r>
              <a:rPr lang="en-US" u="sng" dirty="0"/>
              <a:t>- 532 nm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58545F-BEBC-5771-9973-AF56E3BA1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4766A-EB9F-745D-7319-8B3B98F06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B5677-C3AA-FACE-8864-D90582FE2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0" t="7120" r="39623" b="10397"/>
          <a:stretch/>
        </p:blipFill>
        <p:spPr>
          <a:xfrm>
            <a:off x="1249678" y="1502136"/>
            <a:ext cx="2388255" cy="52908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C26AD-A7EB-9E48-6665-DB9A9D810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933" y="1641495"/>
            <a:ext cx="7654907" cy="45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27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5A0A1-99F6-C02F-2192-0FD5A0A30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B9F6-A813-71AE-70EC-02BA4012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76574"/>
            <a:ext cx="9692640" cy="1325562"/>
          </a:xfrm>
        </p:spPr>
        <p:txBody>
          <a:bodyPr/>
          <a:lstStyle/>
          <a:p>
            <a:pPr rtl="1"/>
            <a:r>
              <a:rPr lang="en-US" u="sng" dirty="0" err="1"/>
              <a:t>Conoscopy</a:t>
            </a:r>
            <a:r>
              <a:rPr lang="en-US" u="sng" dirty="0"/>
              <a:t>- 628 nm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5D7C8A-91C1-0F9A-15ED-C31FD8591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9127B2-3962-338B-9341-98D9B5B93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E5039-C99C-2D5A-7815-26FFEFC5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271" y="1780736"/>
            <a:ext cx="7499309" cy="4499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36540-8015-6074-D9FF-26E1E835B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20" y="1502136"/>
            <a:ext cx="2361147" cy="51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8FEC6-5964-6727-3B77-A11192E48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AC4E-2A9B-EA6E-4C5A-65DB687D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76574"/>
            <a:ext cx="9692640" cy="674764"/>
          </a:xfrm>
        </p:spPr>
        <p:txBody>
          <a:bodyPr>
            <a:normAutofit fontScale="90000"/>
          </a:bodyPr>
          <a:lstStyle/>
          <a:p>
            <a:pPr rtl="1"/>
            <a:r>
              <a:rPr lang="en-US" u="sng" dirty="0" err="1"/>
              <a:t>Conoscopy</a:t>
            </a:r>
            <a:r>
              <a:rPr lang="en-US" u="sng" dirty="0"/>
              <a:t>- all 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25A116-E0F3-5FF0-A3D1-E7794409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51ACC9-2308-988A-C343-F44C3BB92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DBD8E-609B-9D3B-DBD7-2C3129CD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04" t="7958" r="9206" b="3076"/>
          <a:stretch/>
        </p:blipFill>
        <p:spPr>
          <a:xfrm>
            <a:off x="141974" y="914434"/>
            <a:ext cx="5816783" cy="3121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60C73-4CF4-BCE2-508B-2A0C979084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61" t="6497" r="9634" b="3941"/>
          <a:stretch/>
        </p:blipFill>
        <p:spPr>
          <a:xfrm>
            <a:off x="6233245" y="851338"/>
            <a:ext cx="5832022" cy="3161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055D7-1839-9D0D-E959-44580FADC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423" y="4076069"/>
            <a:ext cx="2572668" cy="25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8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869458-E79A-4F6C-9F53-9E2E5D55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</a:t>
            </a:r>
            <a:r>
              <a:rPr lang="en-IL" dirty="0"/>
              <a:t>eferences: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5EE50ED-CF11-4A55-80B3-8B6B716BB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885428" cy="4351337"/>
          </a:xfrm>
        </p:spPr>
        <p:txBody>
          <a:bodyPr/>
          <a:lstStyle/>
          <a:p>
            <a:pPr algn="l"/>
            <a:r>
              <a:rPr lang="en-US" sz="1800" dirty="0"/>
              <a:t>M. </a:t>
            </a:r>
            <a:r>
              <a:rPr lang="en-US" sz="1800" dirty="0" err="1"/>
              <a:t>Pečar</a:t>
            </a:r>
            <a:r>
              <a:rPr lang="en-US" sz="1800" dirty="0"/>
              <a:t> and M. </a:t>
            </a:r>
            <a:r>
              <a:rPr lang="en-US" sz="1800" dirty="0" err="1"/>
              <a:t>Čepič</a:t>
            </a:r>
            <a:r>
              <a:rPr lang="en-US" sz="1800" dirty="0"/>
              <a:t>, “</a:t>
            </a:r>
            <a:r>
              <a:rPr lang="en-US" sz="1800" dirty="0" err="1"/>
              <a:t>Conoscopic</a:t>
            </a:r>
            <a:r>
              <a:rPr lang="en-US" sz="1800" dirty="0"/>
              <a:t> figure: a complex consequence of a not so simple phenomenon”, </a:t>
            </a:r>
            <a:r>
              <a:rPr lang="fr-FR" dirty="0" err="1"/>
              <a:t>Eur</a:t>
            </a:r>
            <a:r>
              <a:rPr lang="fr-FR" dirty="0"/>
              <a:t>. J. Phys. 36 (2015).</a:t>
            </a:r>
          </a:p>
          <a:p>
            <a:pPr algn="l"/>
            <a:r>
              <a:rPr lang="fr-FR" dirty="0"/>
              <a:t>M. Born and E. Wolf, Principles of </a:t>
            </a:r>
            <a:r>
              <a:rPr lang="fr-FR" dirty="0" err="1"/>
              <a:t>Optics</a:t>
            </a:r>
            <a:r>
              <a:rPr lang="fr-FR" dirty="0"/>
              <a:t>, </a:t>
            </a:r>
            <a:r>
              <a:rPr lang="fr-FR" dirty="0" err="1"/>
              <a:t>chapter</a:t>
            </a:r>
            <a:r>
              <a:rPr lang="fr-FR" dirty="0"/>
              <a:t> 15.4.4, p. 829.</a:t>
            </a:r>
          </a:p>
          <a:p>
            <a:pPr algn="l"/>
            <a:r>
              <a:rPr lang="fi-FI" dirty="0"/>
              <a:t>Bahaa E. A. Saleh, Malvin Carl Teich, </a:t>
            </a:r>
            <a:r>
              <a:rPr lang="en-US" dirty="0"/>
              <a:t>Fundamentals of Photonics, chapter 6.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80706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9DCE2-A8E4-9645-636E-9CC1BF71F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4705-ED28-9AC1-FCC8-D093005A2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28699"/>
            <a:ext cx="9418320" cy="3862083"/>
          </a:xfrm>
        </p:spPr>
        <p:txBody>
          <a:bodyPr anchor="ctr">
            <a:normAutofit/>
          </a:bodyPr>
          <a:lstStyle/>
          <a:p>
            <a:pPr algn="ctr" rtl="1"/>
            <a:r>
              <a:rPr lang="en-US" sz="6000" dirty="0"/>
              <a:t>Questions?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0A140C-467A-35DC-E574-2A18197FA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69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4B0F-09EF-45E9-A224-86F2D1BE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dirty="0"/>
              <a:t>Table of content: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E750-77AB-41CC-AB3D-FC2A27C30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5303" y="1808163"/>
            <a:ext cx="8595360" cy="4351337"/>
          </a:xfrm>
        </p:spPr>
        <p:txBody>
          <a:bodyPr>
            <a:normAutofit/>
          </a:bodyPr>
          <a:lstStyle/>
          <a:p>
            <a:r>
              <a:rPr lang="en-US" sz="2800" dirty="0"/>
              <a:t>theoretical background </a:t>
            </a:r>
          </a:p>
          <a:p>
            <a:r>
              <a:rPr lang="en-US" sz="2800" dirty="0"/>
              <a:t>experiment results</a:t>
            </a:r>
            <a:endParaRPr lang="he-IL" sz="2800" dirty="0"/>
          </a:p>
          <a:p>
            <a:r>
              <a:rPr lang="en-US" sz="2800" dirty="0"/>
              <a:t>conclusion</a:t>
            </a:r>
            <a:endParaRPr lang="he-IL" sz="2800" dirty="0"/>
          </a:p>
          <a:p>
            <a:r>
              <a:rPr lang="en-US" sz="2800" dirty="0"/>
              <a:t>questions</a:t>
            </a:r>
          </a:p>
          <a:p>
            <a:pPr marL="0" indent="0">
              <a:buNone/>
            </a:pPr>
            <a:endParaRPr lang="he-IL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AB49A-5ED0-B92C-1E04-F8640AB4D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7748E9-5301-2DBD-960F-02D768B6B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931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723A-DFCF-99F5-9B36-E3FA7C5C8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4788-6050-2D7C-759C-1A399E5DE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28699"/>
            <a:ext cx="9418320" cy="3862083"/>
          </a:xfrm>
        </p:spPr>
        <p:txBody>
          <a:bodyPr anchor="ctr">
            <a:normAutofit/>
          </a:bodyPr>
          <a:lstStyle/>
          <a:p>
            <a:pPr algn="ctr" rtl="1"/>
            <a:r>
              <a:rPr lang="en-US" sz="6000" dirty="0"/>
              <a:t>Theoretical background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3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C78D-9DBE-4DFD-8027-2DB2A367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828" y="417027"/>
            <a:ext cx="9692640" cy="793688"/>
          </a:xfrm>
        </p:spPr>
        <p:txBody>
          <a:bodyPr/>
          <a:lstStyle/>
          <a:p>
            <a:pPr algn="l" defTabSz="91440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u="sng" dirty="0"/>
              <a:t>Polarization and jones formalism:</a:t>
            </a:r>
          </a:p>
        </p:txBody>
      </p:sp>
      <p:sp>
        <p:nvSpPr>
          <p:cNvPr id="18" name="מציין מיקום תוכן 17">
            <a:extLst>
              <a:ext uri="{FF2B5EF4-FFF2-40B4-BE49-F238E27FC236}">
                <a16:creationId xmlns:a16="http://schemas.microsoft.com/office/drawing/2014/main" id="{86CB29C5-EF32-4C6C-9C53-867231624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5303" y="1808164"/>
            <a:ext cx="8595360" cy="59634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An electromagnetic wave can be represented as:</a:t>
            </a:r>
            <a:endParaRPr lang="he-IL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7B8470E5-827A-4D61-B0DB-627DCFC8C438}"/>
              </a:ext>
            </a:extLst>
          </p:cNvPr>
          <p:cNvGrpSpPr/>
          <p:nvPr/>
        </p:nvGrpSpPr>
        <p:grpSpPr>
          <a:xfrm>
            <a:off x="2055323" y="4242035"/>
            <a:ext cx="7354234" cy="2198938"/>
            <a:chOff x="2521330" y="3064005"/>
            <a:chExt cx="7354234" cy="219893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E07020-9FE4-4F87-9663-5597528AE5DE}"/>
                </a:ext>
              </a:extLst>
            </p:cNvPr>
            <p:cNvCxnSpPr>
              <a:cxnSpLocks/>
            </p:cNvCxnSpPr>
            <p:nvPr/>
          </p:nvCxnSpPr>
          <p:spPr>
            <a:xfrm>
              <a:off x="7849735" y="4196833"/>
              <a:ext cx="916674" cy="5299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EBB401-6745-4173-B327-04405B805C7A}"/>
                </a:ext>
              </a:extLst>
            </p:cNvPr>
            <p:cNvCxnSpPr>
              <a:cxnSpLocks/>
            </p:cNvCxnSpPr>
            <p:nvPr/>
          </p:nvCxnSpPr>
          <p:spPr>
            <a:xfrm>
              <a:off x="6264699" y="4196834"/>
              <a:ext cx="8816" cy="581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9893DB-357D-4A8B-823D-481BBF4D3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0454" y="4196834"/>
              <a:ext cx="689479" cy="5811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8C61D8-6E4B-4B38-920E-F4BBE8BBC13E}"/>
                </a:ext>
              </a:extLst>
            </p:cNvPr>
            <p:cNvSpPr txBox="1"/>
            <p:nvPr/>
          </p:nvSpPr>
          <p:spPr>
            <a:xfrm>
              <a:off x="8190486" y="4828825"/>
              <a:ext cx="1685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en-US" dirty="0"/>
                <a:t>Incident wave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55A063-485D-4216-A1B4-3FC0699570C3}"/>
                </a:ext>
              </a:extLst>
            </p:cNvPr>
            <p:cNvSpPr txBox="1"/>
            <p:nvPr/>
          </p:nvSpPr>
          <p:spPr>
            <a:xfrm>
              <a:off x="2521330" y="4874272"/>
              <a:ext cx="1569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en-US" dirty="0"/>
                <a:t>Output wave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18BC6F-E64C-4FFE-9F0F-650D7D0950E3}"/>
                </a:ext>
              </a:extLst>
            </p:cNvPr>
            <p:cNvSpPr txBox="1"/>
            <p:nvPr/>
          </p:nvSpPr>
          <p:spPr>
            <a:xfrm>
              <a:off x="5247548" y="4893611"/>
              <a:ext cx="2185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en-US" dirty="0"/>
                <a:t>Optical component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תיבת טקסט 11">
                  <a:extLst>
                    <a:ext uri="{FF2B5EF4-FFF2-40B4-BE49-F238E27FC236}">
                      <a16:creationId xmlns:a16="http://schemas.microsoft.com/office/drawing/2014/main" id="{9CFC5EC7-E750-4DA7-9909-F0381FF7EC3E}"/>
                    </a:ext>
                  </a:extLst>
                </p:cNvPr>
                <p:cNvSpPr txBox="1"/>
                <p:nvPr/>
              </p:nvSpPr>
              <p:spPr>
                <a:xfrm>
                  <a:off x="3780622" y="3064005"/>
                  <a:ext cx="4630755" cy="10468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12" name="תיבת טקסט 11">
                  <a:extLst>
                    <a:ext uri="{FF2B5EF4-FFF2-40B4-BE49-F238E27FC236}">
                      <a16:creationId xmlns:a16="http://schemas.microsoft.com/office/drawing/2014/main" id="{9CFC5EC7-E750-4DA7-9909-F0381FF7E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0622" y="3064005"/>
                  <a:ext cx="4630755" cy="104689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AB337C47-9ED2-4CF6-A9BE-B97B9A921088}"/>
                  </a:ext>
                </a:extLst>
              </p:cNvPr>
              <p:cNvSpPr txBox="1"/>
              <p:nvPr/>
            </p:nvSpPr>
            <p:spPr>
              <a:xfrm>
                <a:off x="914400" y="2264854"/>
                <a:ext cx="10302808" cy="982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AB337C47-9ED2-4CF6-A9BE-B97B9A921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264854"/>
                <a:ext cx="10302808" cy="982961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תוכן 17">
            <a:extLst>
              <a:ext uri="{FF2B5EF4-FFF2-40B4-BE49-F238E27FC236}">
                <a16:creationId xmlns:a16="http://schemas.microsoft.com/office/drawing/2014/main" id="{001220E7-6F3E-E76A-998F-D9CC0C577D62}"/>
              </a:ext>
            </a:extLst>
          </p:cNvPr>
          <p:cNvSpPr txBox="1">
            <a:spLocks/>
          </p:cNvSpPr>
          <p:nvPr/>
        </p:nvSpPr>
        <p:spPr>
          <a:xfrm>
            <a:off x="1690558" y="3395265"/>
            <a:ext cx="8595360" cy="596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effect of an optical component:</a:t>
            </a:r>
            <a:endParaRPr lang="he-IL" sz="2800" dirty="0"/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3D436D-0BFC-BF0D-6576-E3E21DD73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84AD02-DA68-0C5A-C080-BD49ED0D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86002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21A1ED6D-7B92-4A58-AE48-726439527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29103" y="1336529"/>
                <a:ext cx="4813738" cy="5255633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m:rPr>
                        <m:nor/>
                      </m:rPr>
                      <a:rPr lang="he-IL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/>
                      <m:t>Polarizer</m:t>
                    </m:r>
                  </m:oMath>
                </a14:m>
                <a:r>
                  <a:rPr lang="he-IL" sz="2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algn="l"/>
                <a:r>
                  <a:rPr lang="en-US" sz="2800" dirty="0"/>
                  <a:t>Quarter Wave Plate</a:t>
                </a:r>
                <a:r>
                  <a:rPr lang="he-IL" sz="2800" dirty="0"/>
                  <a:t>:</a:t>
                </a:r>
                <a:endParaRPr lang="en-US" sz="2800" dirty="0"/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r>
                  <a:rPr lang="en-US" sz="2800" dirty="0"/>
                  <a:t>Half Wave Plate</a:t>
                </a:r>
                <a:r>
                  <a:rPr lang="he-IL" sz="2800" dirty="0"/>
                  <a:t>:</a:t>
                </a: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IL" sz="16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21A1ED6D-7B92-4A58-AE48-726439527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29103" y="1336529"/>
                <a:ext cx="4813738" cy="5255633"/>
              </a:xfrm>
              <a:blipFill>
                <a:blip r:embed="rId2"/>
                <a:stretch>
                  <a:fillRect l="-1579" t="-7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D4066692-40FE-FD75-5DC6-BAEF2E219BEF}"/>
              </a:ext>
            </a:extLst>
          </p:cNvPr>
          <p:cNvSpPr txBox="1">
            <a:spLocks/>
          </p:cNvSpPr>
          <p:nvPr/>
        </p:nvSpPr>
        <p:spPr>
          <a:xfrm>
            <a:off x="1034713" y="265838"/>
            <a:ext cx="9692640" cy="8653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Optical components:</a:t>
            </a:r>
          </a:p>
        </p:txBody>
      </p:sp>
      <p:pic>
        <p:nvPicPr>
          <p:cNvPr id="1026" name="Picture 2" descr="‪Polarizer - an overview | ScienceDirect Topics‬‏">
            <a:extLst>
              <a:ext uri="{FF2B5EF4-FFF2-40B4-BE49-F238E27FC236}">
                <a16:creationId xmlns:a16="http://schemas.microsoft.com/office/drawing/2014/main" id="{803A0565-23F3-D7BC-E7A9-618917969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819" y="471206"/>
            <a:ext cx="2331708" cy="19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veplate - Simphoton Optronics">
            <a:extLst>
              <a:ext uri="{FF2B5EF4-FFF2-40B4-BE49-F238E27FC236}">
                <a16:creationId xmlns:a16="http://schemas.microsoft.com/office/drawing/2014/main" id="{7BFA8329-77D5-9C5E-8E9A-C955996DA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819" y="2573179"/>
            <a:ext cx="2721364" cy="181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Quarter-wave plate‬‏">
            <a:extLst>
              <a:ext uri="{FF2B5EF4-FFF2-40B4-BE49-F238E27FC236}">
                <a16:creationId xmlns:a16="http://schemas.microsoft.com/office/drawing/2014/main" id="{A0FAE70A-A515-F3C1-9925-2B465500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819" y="4387421"/>
            <a:ext cx="2678862" cy="23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E80D7D-4F5A-7462-0130-4A9A58955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177347-7BA5-6E5A-687A-55FDDF77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335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162959-87B6-4DC6-A5FA-026ECBA32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112" y="-222668"/>
            <a:ext cx="9692640" cy="1325562"/>
          </a:xfrm>
        </p:spPr>
        <p:txBody>
          <a:bodyPr/>
          <a:lstStyle/>
          <a:p>
            <a:pPr rtl="1"/>
            <a:r>
              <a:rPr lang="en-IL" u="sng" dirty="0"/>
              <a:t>Crystals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7E10663-85CC-4AFB-B51B-D19B0AF3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5303" y="1808163"/>
            <a:ext cx="8595360" cy="435133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Any lattice structured material is a crystal</a:t>
            </a:r>
          </a:p>
          <a:p>
            <a:pPr algn="l"/>
            <a:r>
              <a:rPr lang="en-US" sz="2800" dirty="0"/>
              <a:t>Birefringent Crystal</a:t>
            </a:r>
            <a:endParaRPr lang="he-IL" sz="2800" dirty="0"/>
          </a:p>
          <a:p>
            <a:pPr algn="l"/>
            <a:r>
              <a:rPr lang="en-US" sz="2800" dirty="0"/>
              <a:t>Uniaxial Crystal</a:t>
            </a:r>
          </a:p>
          <a:p>
            <a:pPr algn="l"/>
            <a:r>
              <a:rPr lang="en-US" sz="2800" dirty="0"/>
              <a:t>We can study the crystal properties using </a:t>
            </a:r>
            <a:r>
              <a:rPr lang="en-US" sz="2800" dirty="0" err="1"/>
              <a:t>Conoscopy</a:t>
            </a:r>
            <a:endParaRPr lang="en-US" sz="2800" dirty="0"/>
          </a:p>
          <a:p>
            <a:pPr marL="0" indent="0" algn="l">
              <a:buNone/>
            </a:pPr>
            <a:endParaRPr lang="en-US" sz="2800" dirty="0"/>
          </a:p>
          <a:p>
            <a:pPr marL="0" indent="0" algn="l">
              <a:buNone/>
            </a:pPr>
            <a:endParaRPr lang="en-US" sz="2800" dirty="0"/>
          </a:p>
        </p:txBody>
      </p:sp>
      <p:grpSp>
        <p:nvGrpSpPr>
          <p:cNvPr id="4" name="קבוצה 17">
            <a:extLst>
              <a:ext uri="{FF2B5EF4-FFF2-40B4-BE49-F238E27FC236}">
                <a16:creationId xmlns:a16="http://schemas.microsoft.com/office/drawing/2014/main" id="{F06260D6-AE78-0043-4C25-23BDDE84D354}"/>
              </a:ext>
            </a:extLst>
          </p:cNvPr>
          <p:cNvGrpSpPr/>
          <p:nvPr/>
        </p:nvGrpSpPr>
        <p:grpSpPr>
          <a:xfrm>
            <a:off x="8234325" y="4310012"/>
            <a:ext cx="2336758" cy="2182228"/>
            <a:chOff x="3447097" y="3194900"/>
            <a:chExt cx="2336758" cy="2182228"/>
          </a:xfrm>
        </p:grpSpPr>
        <p:sp>
          <p:nvSpPr>
            <p:cNvPr id="5" name="קוביה 3">
              <a:extLst>
                <a:ext uri="{FF2B5EF4-FFF2-40B4-BE49-F238E27FC236}">
                  <a16:creationId xmlns:a16="http://schemas.microsoft.com/office/drawing/2014/main" id="{D58703C9-8CB3-D75B-F92F-940CFC96E3DA}"/>
                </a:ext>
              </a:extLst>
            </p:cNvPr>
            <p:cNvSpPr/>
            <p:nvPr/>
          </p:nvSpPr>
          <p:spPr>
            <a:xfrm>
              <a:off x="3591499" y="3194900"/>
              <a:ext cx="2192356" cy="2093196"/>
            </a:xfrm>
            <a:prstGeom prst="cube">
              <a:avLst>
                <a:gd name="adj" fmla="val 29211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cxnSp>
          <p:nvCxnSpPr>
            <p:cNvPr id="6" name="מחבר חץ ישר 5">
              <a:extLst>
                <a:ext uri="{FF2B5EF4-FFF2-40B4-BE49-F238E27FC236}">
                  <a16:creationId xmlns:a16="http://schemas.microsoft.com/office/drawing/2014/main" id="{AC116FAC-C788-53B0-6866-0E8D491636AB}"/>
                </a:ext>
              </a:extLst>
            </p:cNvPr>
            <p:cNvCxnSpPr>
              <a:cxnSpLocks/>
            </p:cNvCxnSpPr>
            <p:nvPr/>
          </p:nvCxnSpPr>
          <p:spPr>
            <a:xfrm>
              <a:off x="3896299" y="5087956"/>
              <a:ext cx="9841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מחבר חץ ישר 6">
              <a:extLst>
                <a:ext uri="{FF2B5EF4-FFF2-40B4-BE49-F238E27FC236}">
                  <a16:creationId xmlns:a16="http://schemas.microsoft.com/office/drawing/2014/main" id="{1A270154-CF4A-4938-85E6-8BEF070BF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6299" y="4131325"/>
              <a:ext cx="0" cy="9676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מחבר חץ ישר 8">
              <a:extLst>
                <a:ext uri="{FF2B5EF4-FFF2-40B4-BE49-F238E27FC236}">
                  <a16:creationId xmlns:a16="http://schemas.microsoft.com/office/drawing/2014/main" id="{15893A25-04CA-2188-6504-7555D2D10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6299" y="4428781"/>
              <a:ext cx="791378" cy="6591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תיבת טקסט 14">
                  <a:extLst>
                    <a:ext uri="{FF2B5EF4-FFF2-40B4-BE49-F238E27FC236}">
                      <a16:creationId xmlns:a16="http://schemas.microsoft.com/office/drawing/2014/main" id="{FC770347-CBCF-FC5A-5D20-ED55620E8ED2}"/>
                    </a:ext>
                  </a:extLst>
                </p:cNvPr>
                <p:cNvSpPr txBox="1"/>
                <p:nvPr/>
              </p:nvSpPr>
              <p:spPr>
                <a:xfrm>
                  <a:off x="3447097" y="4216302"/>
                  <a:ext cx="6142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oMath>
                    </m:oMathPara>
                  </a14:m>
                  <a:endParaRPr lang="en-IL" sz="2400" b="1" dirty="0"/>
                </a:p>
              </p:txBody>
            </p:sp>
          </mc:Choice>
          <mc:Fallback xmlns="">
            <p:sp>
              <p:nvSpPr>
                <p:cNvPr id="15" name="תיבת טקסט 14">
                  <a:extLst>
                    <a:ext uri="{FF2B5EF4-FFF2-40B4-BE49-F238E27FC236}">
                      <a16:creationId xmlns:a16="http://schemas.microsoft.com/office/drawing/2014/main" id="{0606213D-839A-46BC-A533-CBB28053B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7097" y="4216302"/>
                  <a:ext cx="61420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תיבת טקסט 15">
                  <a:extLst>
                    <a:ext uri="{FF2B5EF4-FFF2-40B4-BE49-F238E27FC236}">
                      <a16:creationId xmlns:a16="http://schemas.microsoft.com/office/drawing/2014/main" id="{1233BE48-BDAA-F379-5418-5694B89F005A}"/>
                    </a:ext>
                  </a:extLst>
                </p:cNvPr>
                <p:cNvSpPr txBox="1"/>
                <p:nvPr/>
              </p:nvSpPr>
              <p:spPr>
                <a:xfrm>
                  <a:off x="4266265" y="4915463"/>
                  <a:ext cx="6142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oMath>
                    </m:oMathPara>
                  </a14:m>
                  <a:endParaRPr lang="en-IL" sz="2400" b="1" dirty="0"/>
                </a:p>
              </p:txBody>
            </p:sp>
          </mc:Choice>
          <mc:Fallback xmlns="">
            <p:sp>
              <p:nvSpPr>
                <p:cNvPr id="16" name="תיבת טקסט 15">
                  <a:extLst>
                    <a:ext uri="{FF2B5EF4-FFF2-40B4-BE49-F238E27FC236}">
                      <a16:creationId xmlns:a16="http://schemas.microsoft.com/office/drawing/2014/main" id="{4DF64D5F-79DC-4426-AF8C-D8C506D5E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6265" y="4915463"/>
                  <a:ext cx="614207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תיבת טקסט 16">
                  <a:extLst>
                    <a:ext uri="{FF2B5EF4-FFF2-40B4-BE49-F238E27FC236}">
                      <a16:creationId xmlns:a16="http://schemas.microsoft.com/office/drawing/2014/main" id="{4D3989DC-D8B4-1A3B-169C-4E6C1B24DAC5}"/>
                    </a:ext>
                  </a:extLst>
                </p:cNvPr>
                <p:cNvSpPr txBox="1"/>
                <p:nvPr/>
              </p:nvSpPr>
              <p:spPr>
                <a:xfrm>
                  <a:off x="4051905" y="4197286"/>
                  <a:ext cx="6077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</m:oMath>
                    </m:oMathPara>
                  </a14:m>
                  <a:endParaRPr lang="en-IL" sz="2400" b="1" dirty="0"/>
                </a:p>
              </p:txBody>
            </p:sp>
          </mc:Choice>
          <mc:Fallback xmlns="">
            <p:sp>
              <p:nvSpPr>
                <p:cNvPr id="17" name="תיבת טקסט 16">
                  <a:extLst>
                    <a:ext uri="{FF2B5EF4-FFF2-40B4-BE49-F238E27FC236}">
                      <a16:creationId xmlns:a16="http://schemas.microsoft.com/office/drawing/2014/main" id="{A4E78CC3-3FBD-446C-8500-38CCA1A80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905" y="4197286"/>
                  <a:ext cx="607795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0D9E893-CFB2-01E4-2A74-93F7A492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4CB30F-D3FE-EAA2-8713-845E4D8EA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210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1D702-2BE4-C61E-F6CF-8EEE7D788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A6C9-0937-EFAE-A812-15EB40B94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28699"/>
            <a:ext cx="9418320" cy="3862083"/>
          </a:xfrm>
        </p:spPr>
        <p:txBody>
          <a:bodyPr anchor="ctr">
            <a:normAutofit/>
          </a:bodyPr>
          <a:lstStyle/>
          <a:p>
            <a:pPr algn="ctr" rtl="1"/>
            <a:r>
              <a:rPr lang="en-US" sz="6000" dirty="0"/>
              <a:t>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200577-917E-53EE-C4C5-D7D4ECE48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2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7BB38-1D42-E570-D6D3-AB0D042C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D31EBA-EDF0-D291-9AC8-5E8EB6310471}"/>
              </a:ext>
            </a:extLst>
          </p:cNvPr>
          <p:cNvSpPr txBox="1"/>
          <p:nvPr/>
        </p:nvSpPr>
        <p:spPr>
          <a:xfrm>
            <a:off x="4284324" y="1428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9518A0-D014-0B7F-897E-3DD11E74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47" y="1755026"/>
            <a:ext cx="5065062" cy="2532531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7B682EC-FADE-CDD7-0943-156AC1F13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437" y="4768594"/>
            <a:ext cx="3457273" cy="1341009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IL" dirty="0"/>
              <a:t>ean = 2.72 [mV]</a:t>
            </a:r>
          </a:p>
          <a:p>
            <a:r>
              <a:rPr lang="en-US" dirty="0"/>
              <a:t>S</a:t>
            </a:r>
            <a:r>
              <a:rPr lang="en-IL" dirty="0"/>
              <a:t>tderr = 0.1[mV] </a:t>
            </a:r>
          </a:p>
          <a:p>
            <a:r>
              <a:rPr lang="en-IL" dirty="0"/>
              <a:t>3.6% err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E96AE7-152F-5489-AE36-762805A04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07" y="1757594"/>
            <a:ext cx="5065062" cy="2532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F7E65C-88FF-4061-CD7F-468BE2A76734}"/>
              </a:ext>
            </a:extLst>
          </p:cNvPr>
          <p:cNvSpPr txBox="1"/>
          <p:nvPr/>
        </p:nvSpPr>
        <p:spPr>
          <a:xfrm>
            <a:off x="1000629" y="287649"/>
            <a:ext cx="61028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u="sng" dirty="0"/>
              <a:t>Main cause of errors: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B1D683-7C71-AFF8-BDBA-B1AB32673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98A08-BD54-311C-A57A-C058E9719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8A16A3-C959-47DD-3328-B71835215BD2}"/>
              </a:ext>
            </a:extLst>
          </p:cNvPr>
          <p:cNvSpPr/>
          <p:nvPr/>
        </p:nvSpPr>
        <p:spPr>
          <a:xfrm>
            <a:off x="1261916" y="5517582"/>
            <a:ext cx="890270" cy="25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EFBB38-0E96-9CAA-422C-47073122AF24}"/>
              </a:ext>
            </a:extLst>
          </p:cNvPr>
          <p:cNvSpPr/>
          <p:nvPr/>
        </p:nvSpPr>
        <p:spPr>
          <a:xfrm>
            <a:off x="2150916" y="5604577"/>
            <a:ext cx="102870" cy="95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DA8242-45AD-8CCE-D6A6-19B25E1EA884}"/>
              </a:ext>
            </a:extLst>
          </p:cNvPr>
          <p:cNvSpPr/>
          <p:nvPr/>
        </p:nvSpPr>
        <p:spPr>
          <a:xfrm>
            <a:off x="3845096" y="5246437"/>
            <a:ext cx="278130" cy="81089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2" name="Flowchart: Or 11">
            <a:extLst>
              <a:ext uri="{FF2B5EF4-FFF2-40B4-BE49-F238E27FC236}">
                <a16:creationId xmlns:a16="http://schemas.microsoft.com/office/drawing/2014/main" id="{8312EB7F-7965-CBBC-0802-B211E5962FC3}"/>
              </a:ext>
            </a:extLst>
          </p:cNvPr>
          <p:cNvSpPr/>
          <p:nvPr/>
        </p:nvSpPr>
        <p:spPr>
          <a:xfrm>
            <a:off x="6087281" y="5278187"/>
            <a:ext cx="755015" cy="746760"/>
          </a:xfrm>
          <a:prstGeom prst="flowChar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3D198-0C55-4BEF-AF90-71A9D9BCDFED}"/>
              </a:ext>
            </a:extLst>
          </p:cNvPr>
          <p:cNvCxnSpPr/>
          <p:nvPr/>
        </p:nvCxnSpPr>
        <p:spPr>
          <a:xfrm flipV="1">
            <a:off x="2239181" y="5652202"/>
            <a:ext cx="42475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tar: 4 Points 13">
            <a:extLst>
              <a:ext uri="{FF2B5EF4-FFF2-40B4-BE49-F238E27FC236}">
                <a16:creationId xmlns:a16="http://schemas.microsoft.com/office/drawing/2014/main" id="{C4C0C275-8272-AEA6-EBF3-806E326687A5}"/>
              </a:ext>
            </a:extLst>
          </p:cNvPr>
          <p:cNvSpPr/>
          <p:nvPr/>
        </p:nvSpPr>
        <p:spPr>
          <a:xfrm>
            <a:off x="6388906" y="5564572"/>
            <a:ext cx="166370" cy="182880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D13D9E7C-0065-AD42-7251-DDDAC9B22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203" y="4855107"/>
            <a:ext cx="747713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Laser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71E5443B-3DF9-77C9-A26C-D861F1819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9349" y="4856517"/>
            <a:ext cx="835025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Polarizer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Box 1">
            <a:extLst>
              <a:ext uri="{FF2B5EF4-FFF2-40B4-BE49-F238E27FC236}">
                <a16:creationId xmlns:a16="http://schemas.microsoft.com/office/drawing/2014/main" id="{340D80FB-B412-4BC6-1278-091CF07DF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723" y="4856517"/>
            <a:ext cx="145415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Measuring Device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DB73208F-A0C7-C883-D09A-DF8F2B0FF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11" y="40545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04627721-5CED-27CE-A72D-FDDBDAFDB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011" y="45117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97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1B323-9ED3-98D5-5FBC-3463387B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57257830-3E1B-1A95-FFB7-55A3DABDAAF0}"/>
              </a:ext>
            </a:extLst>
          </p:cNvPr>
          <p:cNvSpPr/>
          <p:nvPr/>
        </p:nvSpPr>
        <p:spPr>
          <a:xfrm>
            <a:off x="4789329" y="5887403"/>
            <a:ext cx="278130" cy="81089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78CFCB3-DE9C-2BD2-0F7B-9278D24DEEE9}"/>
              </a:ext>
            </a:extLst>
          </p:cNvPr>
          <p:cNvSpPr/>
          <p:nvPr/>
        </p:nvSpPr>
        <p:spPr>
          <a:xfrm>
            <a:off x="5352317" y="5912485"/>
            <a:ext cx="278130" cy="81089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1ED60B-DADB-E6F1-C620-DD5ADA388DE2}"/>
              </a:ext>
            </a:extLst>
          </p:cNvPr>
          <p:cNvSpPr/>
          <p:nvPr/>
        </p:nvSpPr>
        <p:spPr>
          <a:xfrm>
            <a:off x="4966888" y="4617818"/>
            <a:ext cx="278130" cy="81089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0AD98-93FD-7074-A233-B260850B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676" y="-120025"/>
            <a:ext cx="9692640" cy="1325562"/>
          </a:xfrm>
        </p:spPr>
        <p:txBody>
          <a:bodyPr/>
          <a:lstStyle/>
          <a:p>
            <a:r>
              <a:rPr lang="en-US" u="sng" dirty="0"/>
              <a:t>Polarizers</a:t>
            </a:r>
            <a:r>
              <a:rPr lang="en-US" b="1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u="sng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898AAB-2600-0BC1-B777-B54DA9A1D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702" y="1350480"/>
            <a:ext cx="8595360" cy="24450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he-IL" sz="2800" dirty="0"/>
          </a:p>
          <a:p>
            <a:r>
              <a:rPr lang="en-US" sz="2800" dirty="0"/>
              <a:t>We have measured ER = 1:12,600 +- 600</a:t>
            </a:r>
          </a:p>
          <a:p>
            <a:r>
              <a:rPr lang="en-US" sz="2800" dirty="0"/>
              <a:t>With 3 measured ER = 1:16,200 +- 800</a:t>
            </a:r>
            <a:endParaRPr lang="he-IL" sz="2800" dirty="0"/>
          </a:p>
          <a:p>
            <a:r>
              <a:rPr lang="en-US" sz="2800" dirty="0"/>
              <a:t>Manufacturer declares: 1:18,000</a:t>
            </a:r>
            <a:endParaRPr lang="he-IL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2466C-6760-7B59-58DD-407668A566AB}"/>
              </a:ext>
            </a:extLst>
          </p:cNvPr>
          <p:cNvSpPr txBox="1"/>
          <p:nvPr/>
        </p:nvSpPr>
        <p:spPr>
          <a:xfrm>
            <a:off x="4284324" y="1428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CF3256-01A3-F5B3-3D3E-0B5489A2B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C3CF76-5C68-1373-E8AE-433BB7D05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0F9D80-CE90-0DA9-92F7-FFBC56FCC9D2}"/>
              </a:ext>
            </a:extLst>
          </p:cNvPr>
          <p:cNvSpPr/>
          <p:nvPr/>
        </p:nvSpPr>
        <p:spPr>
          <a:xfrm>
            <a:off x="1786330" y="4894643"/>
            <a:ext cx="890270" cy="25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E9A789-9C56-2742-BE3F-B926A6452DA9}"/>
              </a:ext>
            </a:extLst>
          </p:cNvPr>
          <p:cNvSpPr/>
          <p:nvPr/>
        </p:nvSpPr>
        <p:spPr>
          <a:xfrm>
            <a:off x="2675330" y="4981638"/>
            <a:ext cx="102870" cy="95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1CEC63-2CF9-0B1A-CB0B-5443151C7255}"/>
              </a:ext>
            </a:extLst>
          </p:cNvPr>
          <p:cNvSpPr/>
          <p:nvPr/>
        </p:nvSpPr>
        <p:spPr>
          <a:xfrm>
            <a:off x="4369510" y="4623498"/>
            <a:ext cx="278130" cy="81089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1" name="Flowchart: Or 10">
            <a:extLst>
              <a:ext uri="{FF2B5EF4-FFF2-40B4-BE49-F238E27FC236}">
                <a16:creationId xmlns:a16="http://schemas.microsoft.com/office/drawing/2014/main" id="{3452CD2C-7AB0-3A44-7151-820BF475248B}"/>
              </a:ext>
            </a:extLst>
          </p:cNvPr>
          <p:cNvSpPr/>
          <p:nvPr/>
        </p:nvSpPr>
        <p:spPr>
          <a:xfrm>
            <a:off x="6611695" y="4655248"/>
            <a:ext cx="755015" cy="746760"/>
          </a:xfrm>
          <a:prstGeom prst="flowChar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773F7C-1ABF-F076-DB06-998B189DEAA1}"/>
              </a:ext>
            </a:extLst>
          </p:cNvPr>
          <p:cNvCxnSpPr/>
          <p:nvPr/>
        </p:nvCxnSpPr>
        <p:spPr>
          <a:xfrm flipV="1">
            <a:off x="2763595" y="5029263"/>
            <a:ext cx="42475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31C8947E-74B3-29A7-E88C-E62B0CBD6E0E}"/>
              </a:ext>
            </a:extLst>
          </p:cNvPr>
          <p:cNvSpPr/>
          <p:nvPr/>
        </p:nvSpPr>
        <p:spPr>
          <a:xfrm>
            <a:off x="6913320" y="4941633"/>
            <a:ext cx="166370" cy="182880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D91BF8CE-D916-FC79-2336-ECDE5548A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652" y="4209949"/>
            <a:ext cx="747713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Laser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7E3868F9-EB54-004F-C7DB-D899BAB0F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939" y="4236457"/>
            <a:ext cx="145415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Polarizers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Box 1">
            <a:extLst>
              <a:ext uri="{FF2B5EF4-FFF2-40B4-BE49-F238E27FC236}">
                <a16:creationId xmlns:a16="http://schemas.microsoft.com/office/drawing/2014/main" id="{6113B6A0-C2DB-41BE-8ADA-1D00805F4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4035" y="4171124"/>
            <a:ext cx="145415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Measuring Device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289A8F83-D0A3-54E6-7607-DBCA49BAF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982" y="40650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527E5A76-64BD-0A4E-4510-48CFA14D7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982" y="45222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367084-C9D7-DD80-CB70-47892FD95A52}"/>
              </a:ext>
            </a:extLst>
          </p:cNvPr>
          <p:cNvSpPr/>
          <p:nvPr/>
        </p:nvSpPr>
        <p:spPr>
          <a:xfrm>
            <a:off x="1771725" y="6190933"/>
            <a:ext cx="890270" cy="25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3A99F6-76D4-A6AD-F035-701B67715399}"/>
              </a:ext>
            </a:extLst>
          </p:cNvPr>
          <p:cNvSpPr/>
          <p:nvPr/>
        </p:nvSpPr>
        <p:spPr>
          <a:xfrm>
            <a:off x="2660725" y="6277928"/>
            <a:ext cx="102870" cy="952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3ACBA78-53CA-A122-D6AD-8B61F4D47FBF}"/>
              </a:ext>
            </a:extLst>
          </p:cNvPr>
          <p:cNvSpPr/>
          <p:nvPr/>
        </p:nvSpPr>
        <p:spPr>
          <a:xfrm>
            <a:off x="4182898" y="5919788"/>
            <a:ext cx="278130" cy="81089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24" name="Flowchart: Or 23">
            <a:extLst>
              <a:ext uri="{FF2B5EF4-FFF2-40B4-BE49-F238E27FC236}">
                <a16:creationId xmlns:a16="http://schemas.microsoft.com/office/drawing/2014/main" id="{ACEB9A7F-7E2D-B213-2CC6-10A217E164B9}"/>
              </a:ext>
            </a:extLst>
          </p:cNvPr>
          <p:cNvSpPr/>
          <p:nvPr/>
        </p:nvSpPr>
        <p:spPr>
          <a:xfrm>
            <a:off x="6597090" y="5951538"/>
            <a:ext cx="755015" cy="746760"/>
          </a:xfrm>
          <a:prstGeom prst="flowChar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0435A9-5A8A-5DFF-F402-1638A4FA31D6}"/>
              </a:ext>
            </a:extLst>
          </p:cNvPr>
          <p:cNvCxnSpPr/>
          <p:nvPr/>
        </p:nvCxnSpPr>
        <p:spPr>
          <a:xfrm flipV="1">
            <a:off x="2748990" y="6325553"/>
            <a:ext cx="42475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tar: 4 Points 25">
            <a:extLst>
              <a:ext uri="{FF2B5EF4-FFF2-40B4-BE49-F238E27FC236}">
                <a16:creationId xmlns:a16="http://schemas.microsoft.com/office/drawing/2014/main" id="{B5C69CA7-96C4-68D4-B849-293DA6ACAAD4}"/>
              </a:ext>
            </a:extLst>
          </p:cNvPr>
          <p:cNvSpPr/>
          <p:nvPr/>
        </p:nvSpPr>
        <p:spPr>
          <a:xfrm>
            <a:off x="6904241" y="6234894"/>
            <a:ext cx="166370" cy="182880"/>
          </a:xfrm>
          <a:prstGeom prst="star4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L"/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675B9613-6AB4-485C-7A32-46C090C96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652" y="5508422"/>
            <a:ext cx="747713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Laser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FAD84180-463C-87DA-98BD-0803568FF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2717" y="5590223"/>
            <a:ext cx="145415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Parallel Polarizers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Box 1">
            <a:extLst>
              <a:ext uri="{FF2B5EF4-FFF2-40B4-BE49-F238E27FC236}">
                <a16:creationId xmlns:a16="http://schemas.microsoft.com/office/drawing/2014/main" id="{A9933CE0-EFD1-F83E-A948-B55D04790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4035" y="5592031"/>
            <a:ext cx="1454150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Measuring Device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 Box 2">
            <a:extLst>
              <a:ext uri="{FF2B5EF4-FFF2-40B4-BE49-F238E27FC236}">
                <a16:creationId xmlns:a16="http://schemas.microsoft.com/office/drawing/2014/main" id="{926B09B6-BBC0-B284-DF0F-0CB53586A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5018" y="5596255"/>
            <a:ext cx="1036226" cy="285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altLang="en-IL" sz="11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rd</a:t>
            </a: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Polarizer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97355"/>
      </p:ext>
    </p:extLst>
  </p:cSld>
  <p:clrMapOvr>
    <a:masterClrMapping/>
  </p:clrMapOvr>
</p:sld>
</file>

<file path=ppt/theme/theme1.xml><?xml version="1.0" encoding="utf-8"?>
<a:theme xmlns:a="http://schemas.openxmlformats.org/drawingml/2006/main" name="נוף">
  <a:themeElements>
    <a:clrScheme name="נוף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נוף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נוף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2796</TotalTime>
  <Words>526</Words>
  <Application>Microsoft Macintosh PowerPoint</Application>
  <PresentationFormat>Widescreen</PresentationFormat>
  <Paragraphs>152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Century Schoolbook</vt:lpstr>
      <vt:lpstr>Wingdings 2</vt:lpstr>
      <vt:lpstr>נוף</vt:lpstr>
      <vt:lpstr>PowerPoint Presentation</vt:lpstr>
      <vt:lpstr>Table of content:</vt:lpstr>
      <vt:lpstr>Theoretical background</vt:lpstr>
      <vt:lpstr>Polarization and jones formalism:</vt:lpstr>
      <vt:lpstr>PowerPoint Presentation</vt:lpstr>
      <vt:lpstr>Crystals</vt:lpstr>
      <vt:lpstr>Results</vt:lpstr>
      <vt:lpstr>PowerPoint Presentation</vt:lpstr>
      <vt:lpstr>Polarizers:</vt:lpstr>
      <vt:lpstr>Half Wave Plate</vt:lpstr>
      <vt:lpstr>Quarter Wave Plate</vt:lpstr>
      <vt:lpstr>Opto-isolator</vt:lpstr>
      <vt:lpstr>Conoscopy</vt:lpstr>
      <vt:lpstr>Conoscopy- 405 nm</vt:lpstr>
      <vt:lpstr>Conoscopy- 532 nm</vt:lpstr>
      <vt:lpstr>Conoscopy- 628 nm</vt:lpstr>
      <vt:lpstr>Conoscopy- all colors</vt:lpstr>
      <vt:lpstr>References: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אופטיקה של גבישים</dc:title>
  <dc:creator>Ethan Berreby</dc:creator>
  <cp:lastModifiedBy>Ofek Dadon</cp:lastModifiedBy>
  <cp:revision>108</cp:revision>
  <dcterms:created xsi:type="dcterms:W3CDTF">2021-12-09T13:37:12Z</dcterms:created>
  <dcterms:modified xsi:type="dcterms:W3CDTF">2024-12-16T18:21:23Z</dcterms:modified>
</cp:coreProperties>
</file>